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19"/>
  </p:notesMasterIdLst>
  <p:handoutMasterIdLst>
    <p:handoutMasterId r:id="rId20"/>
  </p:handoutMasterIdLst>
  <p:sldIdLst>
    <p:sldId id="281" r:id="rId2"/>
    <p:sldId id="313" r:id="rId3"/>
    <p:sldId id="307" r:id="rId4"/>
    <p:sldId id="308" r:id="rId5"/>
    <p:sldId id="309" r:id="rId6"/>
    <p:sldId id="310" r:id="rId7"/>
    <p:sldId id="314" r:id="rId8"/>
    <p:sldId id="311" r:id="rId9"/>
    <p:sldId id="305" r:id="rId10"/>
    <p:sldId id="312" r:id="rId11"/>
    <p:sldId id="315" r:id="rId12"/>
    <p:sldId id="316" r:id="rId13"/>
    <p:sldId id="317" r:id="rId14"/>
    <p:sldId id="320" r:id="rId15"/>
    <p:sldId id="318" r:id="rId16"/>
    <p:sldId id="319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D9"/>
    <a:srgbClr val="FFB2FF"/>
    <a:srgbClr val="FFC7FF"/>
    <a:srgbClr val="B4B4FF"/>
    <a:srgbClr val="2E75B6"/>
    <a:srgbClr val="9090CC"/>
    <a:srgbClr val="CC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0" autoAdjust="0"/>
    <p:restoredTop sz="87865" autoAdjust="0"/>
  </p:normalViewPr>
  <p:slideViewPr>
    <p:cSldViewPr snapToGrid="0">
      <p:cViewPr>
        <p:scale>
          <a:sx n="100" d="100"/>
          <a:sy n="100" d="100"/>
        </p:scale>
        <p:origin x="1308" y="84"/>
      </p:cViewPr>
      <p:guideLst>
        <p:guide orient="horz" pos="2183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517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958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10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394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85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66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7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11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3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1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827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33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903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087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32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274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041400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논문 리뷰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링크</a:t>
            </a:r>
            <a:r>
              <a:rPr lang="en-US" altLang="ko-KR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https://youtu.be/vUaKgx1ohYc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C5EA3-49DD-F021-8F40-72162B5A78D5}"/>
              </a:ext>
            </a:extLst>
          </p:cNvPr>
          <p:cNvSpPr txBox="1"/>
          <p:nvPr/>
        </p:nvSpPr>
        <p:spPr>
          <a:xfrm>
            <a:off x="0" y="293630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함초롬돋움" panose="020B0604000101010101" pitchFamily="50" charset="-127"/>
              </a:rPr>
              <a:t>Quantum Resource Estimates of Grover’s Key Search on ARIA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0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Quantum Circuits to Implement ARIA –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Key Schedule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12090-7D20-D416-F218-E4DF010479B7}"/>
                  </a:ext>
                </a:extLst>
              </p:cNvPr>
              <p:cNvSpPr txBox="1"/>
              <p:nvPr/>
            </p:nvSpPr>
            <p:spPr>
              <a:xfrm>
                <a:off x="757710" y="1216420"/>
                <a:ext cx="9957915" cy="1511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ore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ore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의 비용은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3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라운드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Feistel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암호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ko-Kore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연산과 관련이 있음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</a:p>
              <a:p>
                <a:pPr marL="285750" indent="-285750">
                  <a:lnSpc>
                    <a:spcPct val="130000"/>
                  </a:lnSpc>
                  <a:buFontTx/>
                  <a:buChar char="-"/>
                </a:pP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각 라운드 키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계산과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큐비트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절약을 위한 상태의 </a:t>
                </a:r>
                <a:r>
                  <a:rPr lang="en-US" altLang="ko-KR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uncompute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연산에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1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개의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큐비트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상태</a:t>
                </a:r>
                <a:r>
                  <a:rPr lang="en-US" altLang="ko-Kore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만 사용함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   → 각 라운드 키 생성에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512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개의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CNOT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게이트가 사용됨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</a:p>
              <a:p>
                <a:pPr marL="285750" indent="-285750">
                  <a:lnSpc>
                    <a:spcPct val="130000"/>
                  </a:lnSpc>
                  <a:buFontTx/>
                  <a:buChar char="-"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rotation operation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은 비용이 발생하지 않음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12090-7D20-D416-F218-E4DF0104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10" y="1216420"/>
                <a:ext cx="9957915" cy="1511952"/>
              </a:xfrm>
              <a:prstGeom prst="rect">
                <a:avLst/>
              </a:prstGeom>
              <a:blipFill>
                <a:blip r:embed="rId3"/>
                <a:stretch>
                  <a:fillRect l="-490" r="-245" b="-5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7866425-732A-E4F7-777F-36A4FC17A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583" y="3080037"/>
            <a:ext cx="7900834" cy="33774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92202B-E46F-D2A1-6EE2-9B64691121EA}"/>
              </a:ext>
            </a:extLst>
          </p:cNvPr>
          <p:cNvSpPr/>
          <p:nvPr/>
        </p:nvSpPr>
        <p:spPr>
          <a:xfrm>
            <a:off x="5068601" y="4488486"/>
            <a:ext cx="322550" cy="85503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74E9FB-46C9-99E7-6969-3C0D022DEF8E}"/>
                  </a:ext>
                </a:extLst>
              </p:cNvPr>
              <p:cNvSpPr txBox="1"/>
              <p:nvPr/>
            </p:nvSpPr>
            <p:spPr>
              <a:xfrm>
                <a:off x="1114686" y="4445583"/>
                <a:ext cx="173328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FF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초기화 상수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𝐶𝐾</m:t>
                        </m:r>
                      </m:e>
                      <m:sub>
                        <m:r>
                          <a:rPr lang="en-US" altLang="ko-Kore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FF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생성에 사용됨</a:t>
                </a:r>
                <a:r>
                  <a:rPr lang="en-US" altLang="ko-KR" dirty="0">
                    <a:solidFill>
                      <a:srgbClr val="FF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  <a:r>
                  <a:rPr lang="ko-KR" altLang="en-US" dirty="0">
                    <a:solidFill>
                      <a:srgbClr val="FF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 </a:t>
                </a:r>
                <a:endParaRPr lang="en-US" altLang="ko-KR" dirty="0">
                  <a:solidFill>
                    <a:srgbClr val="FF0000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74E9FB-46C9-99E7-6969-3C0D022D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86" y="4445583"/>
                <a:ext cx="1733289" cy="646331"/>
              </a:xfrm>
              <a:prstGeom prst="rect">
                <a:avLst/>
              </a:prstGeom>
              <a:blipFill>
                <a:blip r:embed="rId5"/>
                <a:stretch>
                  <a:fillRect l="-2817" t="-3774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4212CBC-D45C-4CA7-9343-DF8CAF2F53EC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3584153" y="2842762"/>
            <a:ext cx="42903" cy="3248545"/>
          </a:xfrm>
          <a:prstGeom prst="bentConnector3">
            <a:avLst>
              <a:gd name="adj1" fmla="val 788239"/>
            </a:avLst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34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fr-FR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Resource Estimates: Reversible ARIA Implementation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12090-7D20-D416-F218-E4DF010479B7}"/>
              </a:ext>
            </a:extLst>
          </p:cNvPr>
          <p:cNvSpPr txBox="1"/>
          <p:nvPr/>
        </p:nvSpPr>
        <p:spPr>
          <a:xfrm>
            <a:off x="1447243" y="1991170"/>
            <a:ext cx="6605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“zig-zag”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방식을 사용하여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qubit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최적화에 집중함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6C7E4-B329-83D4-E4AC-F86397D58CC8}"/>
              </a:ext>
            </a:extLst>
          </p:cNvPr>
          <p:cNvSpPr txBox="1"/>
          <p:nvPr/>
        </p:nvSpPr>
        <p:spPr>
          <a:xfrm>
            <a:off x="1447243" y="2511475"/>
            <a:ext cx="784336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ARIA-128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기준으로 키 생성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암호화에 큐비트가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1,408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사용되었고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보조큐비트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en-US" altLang="ko-KR" sz="20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SubBytes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 사용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는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24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사용됨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EC7EE-1224-0359-966E-9DE3310F03D5}"/>
              </a:ext>
            </a:extLst>
          </p:cNvPr>
          <p:cNvSpPr txBox="1"/>
          <p:nvPr/>
        </p:nvSpPr>
        <p:spPr>
          <a:xfrm>
            <a:off x="1447242" y="3551153"/>
            <a:ext cx="997696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보조큐비트는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라운드 키 생성과 암호화 라운드 사이에 위치함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355D3-A025-EE28-1358-577D9F00A0EA}"/>
              </a:ext>
            </a:extLst>
          </p:cNvPr>
          <p:cNvSpPr txBox="1"/>
          <p:nvPr/>
        </p:nvSpPr>
        <p:spPr>
          <a:xfrm>
            <a:off x="1447242" y="4159943"/>
            <a:ext cx="908161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암호화 단계의 경우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5, 9, 12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라운드 후에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reverse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연산이 수행되어야 하기 때문에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640-bit(ARIA-128/192), 768-bit(ARIA-256)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의 저장공간이 필요함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88252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fr-FR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Resource Estimates: Reversible ARIA Implementation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CEDD66-9FB3-7624-24EB-CDDFAC10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1297674"/>
            <a:ext cx="5899150" cy="18171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5FBB70-D331-BBBB-8BCB-7CEDC571E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3003628"/>
            <a:ext cx="6029325" cy="17831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59D46B-BBD2-A56C-671F-916AFB208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" y="4830913"/>
            <a:ext cx="6029325" cy="18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8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Grover Oracle and Key Search Resource Estimates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D1EEE2-FC37-9390-ACF6-4A82C2C3850E}"/>
                  </a:ext>
                </a:extLst>
              </p:cNvPr>
              <p:cNvSpPr txBox="1"/>
              <p:nvPr/>
            </p:nvSpPr>
            <p:spPr>
              <a:xfrm>
                <a:off x="1720571" y="1333945"/>
                <a:ext cx="8534957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Langenberg et al. </a:t>
                </a:r>
                <a:r>
                  <a:rPr lang="ko-KR" altLang="en-US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 의해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𝒓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𝒌</m:t>
                        </m:r>
                      </m:sub>
                    </m:sSub>
                    <m:r>
                      <a:rPr lang="en-US" altLang="ko-KR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ko-KR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𝒌</m:t>
                        </m:r>
                        <m:r>
                          <a:rPr lang="en-US" altLang="ko-KR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/</m:t>
                        </m:r>
                        <m:r>
                          <a:rPr lang="en-US" altLang="ko-KR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𝒏</m:t>
                        </m:r>
                      </m:e>
                    </m:d>
                  </m:oMath>
                </a14:m>
                <a:endParaRPr lang="en-US" altLang="ko-KR" sz="2000" b="1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algn="r"/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는 필요로 하는 쌍 개수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𝑘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는 키 길이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𝑛</m:t>
                    </m:r>
                    <m:r>
                      <a:rPr lang="ko-KR" alt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은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평문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길이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D1EEE2-FC37-9390-ACF6-4A82C2C3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571" y="1333945"/>
                <a:ext cx="8534957" cy="677108"/>
              </a:xfrm>
              <a:prstGeom prst="rect">
                <a:avLst/>
              </a:prstGeom>
              <a:blipFill>
                <a:blip r:embed="rId3"/>
                <a:stretch>
                  <a:fillRect l="-714" t="-4505" r="-643" b="-14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F4440F-269A-D920-1A96-46D4579AA48C}"/>
              </a:ext>
            </a:extLst>
          </p:cNvPr>
          <p:cNvGrpSpPr/>
          <p:nvPr/>
        </p:nvGrpSpPr>
        <p:grpSpPr>
          <a:xfrm>
            <a:off x="2062162" y="2011176"/>
            <a:ext cx="8067675" cy="2908674"/>
            <a:chOff x="2187853" y="2357438"/>
            <a:chExt cx="8067675" cy="29086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17D105-9CD9-7649-441F-CFF69273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7853" y="2357438"/>
              <a:ext cx="8067675" cy="239448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2744B9-A29C-84D1-A055-6F79498D1249}"/>
                    </a:ext>
                  </a:extLst>
                </p:cNvPr>
                <p:cNvSpPr txBox="1"/>
                <p:nvPr/>
              </p:nvSpPr>
              <p:spPr>
                <a:xfrm>
                  <a:off x="4089260" y="4907809"/>
                  <a:ext cx="4285081" cy="3583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prstClr val="black"/>
                      </a:solidFill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[ARIA-128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에 대한 함수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ea typeface="서울남산체 M" panose="02020503020101020101" pitchFamily="18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ko-KR" altLang="en-US" sz="1600" dirty="0">
                      <a:solidFill>
                        <a:prstClr val="black"/>
                      </a:solidFill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의 가역 구현 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(r=2)]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2744B9-A29C-84D1-A055-6F79498D1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260" y="4907809"/>
                  <a:ext cx="4285081" cy="358303"/>
                </a:xfrm>
                <a:prstGeom prst="rect">
                  <a:avLst/>
                </a:prstGeom>
                <a:blipFill>
                  <a:blip r:embed="rId5"/>
                  <a:stretch>
                    <a:fillRect t="-1695" b="-186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B7D478-8A29-D24F-114E-BD3FE3C516DB}"/>
                  </a:ext>
                </a:extLst>
              </p:cNvPr>
              <p:cNvSpPr txBox="1"/>
              <p:nvPr/>
            </p:nvSpPr>
            <p:spPr>
              <a:xfrm>
                <a:off x="3073121" y="5075735"/>
                <a:ext cx="6718579" cy="1151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Tx/>
                  <a:buChar char="-"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ARIA-128: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128</m:t>
                        </m:r>
                      </m:sub>
                    </m:sSub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=1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평</m:t>
                    </m:r>
                    <m:r>
                      <a:rPr lang="ko-KR" alt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문</m:t>
                    </m:r>
                    <m:r>
                      <m:rPr>
                        <m:nor/>
                      </m:rP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-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암</m:t>
                    </m:r>
                    <m:r>
                      <a:rPr lang="ko-KR" alt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호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문</m:t>
                    </m:r>
                    <m:r>
                      <m:rPr>
                        <m:nor/>
                      </m:rP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쌍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→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ARIA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인스턴스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2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개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285750" indent="-285750">
                  <a:lnSpc>
                    <a:spcPct val="130000"/>
                  </a:lnSpc>
                  <a:buFontTx/>
                  <a:buChar char="-"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ARIA-192: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128</m:t>
                        </m:r>
                      </m:sub>
                    </m:sSub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2 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평문</m:t>
                    </m:r>
                    <m:r>
                      <m:rPr>
                        <m:nor/>
                      </m:rP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-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암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호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문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쌍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→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ARIA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인스턴스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4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개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285750" indent="-285750">
                  <a:lnSpc>
                    <a:spcPct val="130000"/>
                  </a:lnSpc>
                  <a:buFontTx/>
                  <a:buChar char="-"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ARIA-256: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56</m:t>
                        </m:r>
                      </m:sub>
                    </m:sSub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2 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평문</m:t>
                    </m:r>
                    <m:r>
                      <m:rPr>
                        <m:nor/>
                      </m:rP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-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암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호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문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쌍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→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  <m: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ARIA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인스턴스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4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개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B7D478-8A29-D24F-114E-BD3FE3C5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121" y="5075735"/>
                <a:ext cx="6718579" cy="1151341"/>
              </a:xfrm>
              <a:prstGeom prst="rect">
                <a:avLst/>
              </a:prstGeom>
              <a:blipFill>
                <a:blip r:embed="rId6"/>
                <a:stretch>
                  <a:fillRect l="-726"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80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Grover Oracle and Key Search Resource Estimates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FC673D3-D992-490D-AF63-D7349A889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647580"/>
              </p:ext>
            </p:extLst>
          </p:nvPr>
        </p:nvGraphicFramePr>
        <p:xfrm>
          <a:off x="2032000" y="1809750"/>
          <a:ext cx="8128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564433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09073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448836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95451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41123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Parameter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Toffoli gates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Toffoli depth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CNOT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Pauli-X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5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ARIA - 128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315,392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8,624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462,248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3,190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3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ARIA - 192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733,472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20,384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1,093,056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7,404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91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ARIA - 256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888,832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24,304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1,301,408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8,684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730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E6312D-E5B3-C89C-3CF8-E194E46C71AB}"/>
              </a:ext>
            </a:extLst>
          </p:cNvPr>
          <p:cNvSpPr txBox="1"/>
          <p:nvPr/>
        </p:nvSpPr>
        <p:spPr>
          <a:xfrm>
            <a:off x="3700255" y="14404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표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] Grover Oracle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 필요한 양자 자원 추정치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B136A-175C-C756-3C99-A4671E8ED7E4}"/>
                  </a:ext>
                </a:extLst>
              </p:cNvPr>
              <p:cNvSpPr txBox="1"/>
              <p:nvPr/>
            </p:nvSpPr>
            <p:spPr>
              <a:xfrm>
                <a:off x="4932223" y="3965085"/>
                <a:ext cx="1871871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fPr>
                          <m:num>
                            <m:r>
                              <a:rPr lang="ko-KR" alt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4</m:t>
                            </m:r>
                          </m:den>
                        </m:f>
                        <m: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번 반복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B136A-175C-C756-3C99-A4671E8ED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223" y="3965085"/>
                <a:ext cx="1871871" cy="659540"/>
              </a:xfrm>
              <a:prstGeom prst="rect">
                <a:avLst/>
              </a:prstGeom>
              <a:blipFill>
                <a:blip r:embed="rId3"/>
                <a:stretch>
                  <a:fillRect b="-5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3FA6F2-0FAE-D4DB-7FD0-7AB951B25D0F}"/>
                  </a:ext>
                </a:extLst>
              </p:cNvPr>
              <p:cNvSpPr txBox="1"/>
              <p:nvPr/>
            </p:nvSpPr>
            <p:spPr>
              <a:xfrm>
                <a:off x="2104678" y="5029900"/>
                <a:ext cx="9287154" cy="1179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Tx/>
                  <a:buChar char="-"/>
                </a:pPr>
                <a:r>
                  <a:rPr lang="en-US" altLang="ko-KR" b="1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Toffoli-gate</a:t>
                </a:r>
                <a:r>
                  <a:rPr lang="ko-KR" altLang="en-US" b="1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b="1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𝟕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× 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𝑻</m:t>
                    </m:r>
                    <m:r>
                      <a:rPr lang="ko-KR" altLang="en-US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+ 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𝟖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× 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𝑪𝒍𝒊𝒇𝒇𝒐𝒓𝒅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(T-depth=4, total depth=8)</a:t>
                </a:r>
              </a:p>
              <a:p>
                <a:pPr marL="285750" indent="-285750">
                  <a:lnSpc>
                    <a:spcPct val="13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𝑙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-fold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구현하기 위한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T-gate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의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CNOT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게이트는 </a:t>
                </a:r>
                <a:r>
                  <a:rPr lang="en-US" altLang="ko-KR" b="1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𝟑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𝟐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𝒍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−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𝟖𝟒</m:t>
                    </m:r>
                  </m:oMath>
                </a14:m>
                <a:r>
                  <a:rPr lang="en-US" altLang="ko-KR" b="1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로 추정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𝑙</m:t>
                    </m:r>
                    <m:r>
                      <a:rPr lang="en-US" altLang="ko-KR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</a:p>
              <a:p>
                <a:pPr marL="285750" indent="-285750">
                  <a:lnSpc>
                    <a:spcPct val="130000"/>
                  </a:lnSpc>
                  <a:buFontTx/>
                  <a:buChar char="-"/>
                </a:pPr>
                <a:r>
                  <a:rPr lang="en-US" altLang="ko-KR" b="1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Clifford-gate =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𝟐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ko-KR" b="1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CNOT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병렬 처리를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내부의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CNOT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게이트만 계산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3FA6F2-0FAE-D4DB-7FD0-7AB951B25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678" y="5029900"/>
                <a:ext cx="9287154" cy="1179105"/>
              </a:xfrm>
              <a:prstGeom prst="rect">
                <a:avLst/>
              </a:prstGeom>
              <a:blipFill>
                <a:blip r:embed="rId4"/>
                <a:stretch>
                  <a:fillRect l="-525" b="-5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57E6785C-DC10-957F-C045-B3C19D7DC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987" y="3400159"/>
            <a:ext cx="6691893" cy="71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4. Cost Comparison of ARIA and AES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B6F37-5942-728D-EA0E-9119D8EB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85" y="2134090"/>
            <a:ext cx="10237030" cy="4071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AC402-D3AD-BCB4-3BEA-7F074680B601}"/>
              </a:ext>
            </a:extLst>
          </p:cNvPr>
          <p:cNvSpPr txBox="1"/>
          <p:nvPr/>
        </p:nvSpPr>
        <p:spPr>
          <a:xfrm>
            <a:off x="977485" y="1107647"/>
            <a:ext cx="4070765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G-cost: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전체 게이트 수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DW-cost: circuit depth x width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4D955-AF18-2201-8008-B4A49BA7ECC7}"/>
              </a:ext>
            </a:extLst>
          </p:cNvPr>
          <p:cNvSpPr txBox="1"/>
          <p:nvPr/>
        </p:nvSpPr>
        <p:spPr>
          <a:xfrm>
            <a:off x="977485" y="6177047"/>
            <a:ext cx="733784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G-cost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는 둘이 거의 비슷하지만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 DW-cost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ARIA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AES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보다 더 낮음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43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 Conclusion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AC402-D3AD-BCB4-3BEA-7F074680B601}"/>
              </a:ext>
            </a:extLst>
          </p:cNvPr>
          <p:cNvSpPr txBox="1"/>
          <p:nvPr/>
        </p:nvSpPr>
        <p:spPr>
          <a:xfrm>
            <a:off x="913777" y="3747120"/>
            <a:ext cx="10669245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Grover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검색 공격 복잡성을 줄이는 것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자동 리소스 추정을 위해 양자 프로그래밍 언어로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ARIA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용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Grover oracle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구현하는 것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블록암호를 다중 대상 공격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(multi-target attacks)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 대해 구현하여 비용 평가하는 것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DD708-5457-B505-370E-DCD3F6DAA4DC}"/>
              </a:ext>
            </a:extLst>
          </p:cNvPr>
          <p:cNvSpPr txBox="1"/>
          <p:nvPr/>
        </p:nvSpPr>
        <p:spPr>
          <a:xfrm>
            <a:off x="900662" y="3146956"/>
            <a:ext cx="353736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Future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43F11-EDA4-BC5F-176E-EB8AFA2BFCBF}"/>
              </a:ext>
            </a:extLst>
          </p:cNvPr>
          <p:cNvSpPr txBox="1"/>
          <p:nvPr/>
        </p:nvSpPr>
        <p:spPr>
          <a:xfrm>
            <a:off x="833987" y="1570074"/>
            <a:ext cx="10669245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ARIA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직접 구현하여 각 단계에서 발생하는 양자 자원 비용을 추정함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ARIA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3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가지 인스턴스에 대한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Grover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검색 공격 비용 제공함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20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7F363F-CAD5-4060-8199-F4BDFB1EEF4E}"/>
              </a:ext>
            </a:extLst>
          </p:cNvPr>
          <p:cNvSpPr/>
          <p:nvPr/>
        </p:nvSpPr>
        <p:spPr>
          <a:xfrm>
            <a:off x="2534733" y="2756916"/>
            <a:ext cx="7702296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E01FEB-F256-4C9D-B2A8-BC59F9BC6453}"/>
              </a:ext>
            </a:extLst>
          </p:cNvPr>
          <p:cNvSpPr txBox="1">
            <a:spLocks/>
          </p:cNvSpPr>
          <p:nvPr/>
        </p:nvSpPr>
        <p:spPr>
          <a:xfrm>
            <a:off x="4096181" y="2913887"/>
            <a:ext cx="457940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Quantum Circuits to Implement ARIA -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Substitution layer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029D52-3371-501D-EB4E-FE23BBD00D41}"/>
                  </a:ext>
                </a:extLst>
              </p:cNvPr>
              <p:cNvSpPr txBox="1"/>
              <p:nvPr/>
            </p:nvSpPr>
            <p:spPr>
              <a:xfrm>
                <a:off x="910423" y="2042891"/>
                <a:ext cx="3262109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ore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ore-KR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은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AES</a:t>
                </a:r>
                <a:r>
                  <a:rPr lang="ko-KR" altLang="en-US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의 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S-box</a:t>
                </a:r>
                <a:r>
                  <a:rPr lang="ko-KR" altLang="en-US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와 같음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029D52-3371-501D-EB4E-FE23BBD0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23" y="2042891"/>
                <a:ext cx="3262109" cy="515526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42C3B7F-05E8-651A-EAC3-0F6824688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91" y="1321505"/>
            <a:ext cx="2971800" cy="649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FD1C09-4F3D-582E-5D74-E8618495FA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27" r="34888"/>
          <a:stretch/>
        </p:blipFill>
        <p:spPr>
          <a:xfrm>
            <a:off x="4260157" y="1129556"/>
            <a:ext cx="1969193" cy="1682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A2B43E-55F4-38E9-F255-01F423CCD4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78"/>
          <a:stretch/>
        </p:blipFill>
        <p:spPr>
          <a:xfrm>
            <a:off x="814591" y="3169296"/>
            <a:ext cx="2971800" cy="650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38D66D-CA53-BAE3-7CB4-039CF0201B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314"/>
          <a:stretch/>
        </p:blipFill>
        <p:spPr>
          <a:xfrm>
            <a:off x="6898206" y="3084803"/>
            <a:ext cx="2036244" cy="17063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3646D2-3936-020B-78DE-7F8FF38E8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439" y="3937968"/>
            <a:ext cx="4656777" cy="10706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ED886F-634F-D349-61FC-F44228086D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0115"/>
          <a:stretch/>
        </p:blipFill>
        <p:spPr>
          <a:xfrm>
            <a:off x="6885137" y="4791132"/>
            <a:ext cx="2152521" cy="170632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5E53C1-07F5-390B-87E3-1B4D5D90C668}"/>
              </a:ext>
            </a:extLst>
          </p:cNvPr>
          <p:cNvSpPr/>
          <p:nvPr/>
        </p:nvSpPr>
        <p:spPr>
          <a:xfrm>
            <a:off x="2541478" y="3241502"/>
            <a:ext cx="630347" cy="46547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9052F6-E371-D563-1EA2-1461E20D8DEE}"/>
              </a:ext>
            </a:extLst>
          </p:cNvPr>
          <p:cNvSpPr/>
          <p:nvPr/>
        </p:nvSpPr>
        <p:spPr>
          <a:xfrm>
            <a:off x="2541478" y="3937967"/>
            <a:ext cx="1001822" cy="5864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82EC3E-C6D1-21A2-345C-CFB2D2B43ADA}"/>
              </a:ext>
            </a:extLst>
          </p:cNvPr>
          <p:cNvSpPr/>
          <p:nvPr/>
        </p:nvSpPr>
        <p:spPr>
          <a:xfrm>
            <a:off x="4800600" y="3937967"/>
            <a:ext cx="902014" cy="5864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FE33642-0D07-F314-DF6D-5018F4D89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14" r="2333"/>
          <a:stretch/>
        </p:blipFill>
        <p:spPr>
          <a:xfrm>
            <a:off x="6269728" y="1129556"/>
            <a:ext cx="866775" cy="16822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5F2A11F-FF77-19CF-308B-FD3DCE18CB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931"/>
          <a:stretch/>
        </p:blipFill>
        <p:spPr>
          <a:xfrm>
            <a:off x="9104743" y="4791132"/>
            <a:ext cx="869810" cy="17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9F5076E-ADC1-F1F8-41D9-048A4B87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86" y="3794612"/>
            <a:ext cx="6170138" cy="2383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Quantum Circuits to Implement ARIA -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Substitution layer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9AE0C2-9CC7-9AB1-75D5-A2B4D25A04F0}"/>
              </a:ext>
            </a:extLst>
          </p:cNvPr>
          <p:cNvSpPr txBox="1"/>
          <p:nvPr/>
        </p:nvSpPr>
        <p:spPr>
          <a:xfrm>
            <a:off x="1219200" y="1684910"/>
            <a:ext cx="5638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Itoh-</a:t>
            </a:r>
            <a:r>
              <a:rPr lang="en-US" altLang="ko-KR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Tsujii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multiplier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사용하여 역원 구함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51987A-08B9-BC38-A5E4-F6971DB15D4A}"/>
                  </a:ext>
                </a:extLst>
              </p:cNvPr>
              <p:cNvSpPr txBox="1"/>
              <p:nvPr/>
            </p:nvSpPr>
            <p:spPr>
              <a:xfrm>
                <a:off x="814592" y="1088015"/>
                <a:ext cx="3262109" cy="596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계산</a:t>
                </a:r>
                <a:endParaRPr lang="en-US" altLang="ko-KR" sz="20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51987A-08B9-BC38-A5E4-F6971DB15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92" y="1088015"/>
                <a:ext cx="3262109" cy="596895"/>
              </a:xfrm>
              <a:prstGeom prst="rect">
                <a:avLst/>
              </a:prstGeom>
              <a:blipFill>
                <a:blip r:embed="rId4"/>
                <a:stretch>
                  <a:fillRect l="-2991" b="-23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E897632-E747-C945-5FE4-FF17AE8A5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82" y="2281805"/>
            <a:ext cx="5492635" cy="667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71E08-7C6E-FAFF-6828-6F5068333E74}"/>
              </a:ext>
            </a:extLst>
          </p:cNvPr>
          <p:cNvSpPr txBox="1"/>
          <p:nvPr/>
        </p:nvSpPr>
        <p:spPr>
          <a:xfrm>
            <a:off x="921646" y="3171825"/>
            <a:ext cx="326210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(1) </a:t>
            </a:r>
            <a:r>
              <a:rPr lang="ko-KR" altLang="en-US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제곱기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(squaring)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B397C-3014-C3F2-D05A-C73ECE6C96B4}"/>
              </a:ext>
            </a:extLst>
          </p:cNvPr>
          <p:cNvSpPr txBox="1"/>
          <p:nvPr/>
        </p:nvSpPr>
        <p:spPr>
          <a:xfrm>
            <a:off x="7374627" y="4260983"/>
            <a:ext cx="326210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12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depth: 7</a:t>
            </a:r>
          </a:p>
        </p:txBody>
      </p:sp>
    </p:spTree>
    <p:extLst>
      <p:ext uri="{BB962C8B-B14F-4D97-AF65-F5344CB8AC3E}">
        <p14:creationId xmlns:p14="http://schemas.microsoft.com/office/powerpoint/2010/main" val="238426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F59741-CDE6-A9B5-8C85-837D5C2E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210840"/>
            <a:ext cx="6173435" cy="29109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Quantum Circuits to Implement ARIA -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Substitution layer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51987A-08B9-BC38-A5E4-F6971DB15D4A}"/>
              </a:ext>
            </a:extLst>
          </p:cNvPr>
          <p:cNvSpPr txBox="1"/>
          <p:nvPr/>
        </p:nvSpPr>
        <p:spPr>
          <a:xfrm>
            <a:off x="814592" y="1088015"/>
            <a:ext cx="326210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(2)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곱셈기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(multiplier)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B397C-3014-C3F2-D05A-C73ECE6C96B4}"/>
              </a:ext>
            </a:extLst>
          </p:cNvPr>
          <p:cNvSpPr txBox="1"/>
          <p:nvPr/>
        </p:nvSpPr>
        <p:spPr>
          <a:xfrm>
            <a:off x="7796415" y="3569947"/>
            <a:ext cx="3262109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21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Toffoli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64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depth: 37</a:t>
            </a: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Toffoli-depth: 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AB28A-CB42-1CE1-07B5-69EBACC091C7}"/>
              </a:ext>
            </a:extLst>
          </p:cNvPr>
          <p:cNvSpPr txBox="1"/>
          <p:nvPr/>
        </p:nvSpPr>
        <p:spPr>
          <a:xfrm>
            <a:off x="1219200" y="1658815"/>
            <a:ext cx="927735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schoolbook multiplier(Maslov et al.)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011989-276B-2613-FB6A-6FA5B9B9C3AD}"/>
                  </a:ext>
                </a:extLst>
              </p:cNvPr>
              <p:cNvSpPr txBox="1"/>
              <p:nvPr/>
            </p:nvSpPr>
            <p:spPr>
              <a:xfrm>
                <a:off x="1219200" y="2282636"/>
                <a:ext cx="1666930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⋯.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011989-276B-2613-FB6A-6FA5B9B9C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282636"/>
                <a:ext cx="1666930" cy="282257"/>
              </a:xfrm>
              <a:prstGeom prst="rect">
                <a:avLst/>
              </a:prstGeom>
              <a:blipFill>
                <a:blip r:embed="rId4"/>
                <a:stretch>
                  <a:fillRect l="-1099" t="-2128" r="-1099" b="-38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3C1E7F-4860-DB30-3E5D-FC959AF40408}"/>
                  </a:ext>
                </a:extLst>
              </p:cNvPr>
              <p:cNvSpPr txBox="1"/>
              <p:nvPr/>
            </p:nvSpPr>
            <p:spPr>
              <a:xfrm>
                <a:off x="2958101" y="2274450"/>
                <a:ext cx="1642694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⋯.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3C1E7F-4860-DB30-3E5D-FC959AF40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101" y="2274450"/>
                <a:ext cx="1642694" cy="282257"/>
              </a:xfrm>
              <a:prstGeom prst="rect">
                <a:avLst/>
              </a:prstGeom>
              <a:blipFill>
                <a:blip r:embed="rId5"/>
                <a:stretch>
                  <a:fillRect l="-2963" t="-2174" r="-741" b="-413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F5E901-7637-8E46-DFB7-ECE0EC9CC05B}"/>
                  </a:ext>
                </a:extLst>
              </p:cNvPr>
              <p:cNvSpPr txBox="1"/>
              <p:nvPr/>
            </p:nvSpPr>
            <p:spPr>
              <a:xfrm>
                <a:off x="4887469" y="2695690"/>
                <a:ext cx="1580304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⋯.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F5E901-7637-8E46-DFB7-ECE0EC9C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469" y="2695690"/>
                <a:ext cx="1580304" cy="282257"/>
              </a:xfrm>
              <a:prstGeom prst="rect">
                <a:avLst/>
              </a:prstGeom>
              <a:blipFill>
                <a:blip r:embed="rId6"/>
                <a:stretch>
                  <a:fillRect l="-1544" t="-2128" r="-1158" b="-38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782B4E-17D6-6B6B-E547-1CAE79484358}"/>
                  </a:ext>
                </a:extLst>
              </p:cNvPr>
              <p:cNvSpPr txBox="1"/>
              <p:nvPr/>
            </p:nvSpPr>
            <p:spPr>
              <a:xfrm>
                <a:off x="4887469" y="2287894"/>
                <a:ext cx="9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782B4E-17D6-6B6B-E547-1CAE7948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469" y="2287894"/>
                <a:ext cx="912109" cy="276999"/>
              </a:xfrm>
              <a:prstGeom prst="rect">
                <a:avLst/>
              </a:prstGeom>
              <a:blipFill>
                <a:blip r:embed="rId7"/>
                <a:stretch>
                  <a:fillRect l="-2685" r="-604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07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Quantum Circuits to Implement ARIA -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Substitution layer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51987A-08B9-BC38-A5E4-F6971DB15D4A}"/>
              </a:ext>
            </a:extLst>
          </p:cNvPr>
          <p:cNvSpPr txBox="1"/>
          <p:nvPr/>
        </p:nvSpPr>
        <p:spPr>
          <a:xfrm>
            <a:off x="814592" y="1088015"/>
            <a:ext cx="326210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2) Affine function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5320E-D357-E73E-A434-672ECEB14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26" b="71422"/>
          <a:stretch/>
        </p:blipFill>
        <p:spPr>
          <a:xfrm>
            <a:off x="1441743" y="2195645"/>
            <a:ext cx="3263022" cy="888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15902-2EA2-90EA-4502-107F11289D58}"/>
              </a:ext>
            </a:extLst>
          </p:cNvPr>
          <p:cNvSpPr txBox="1"/>
          <p:nvPr/>
        </p:nvSpPr>
        <p:spPr>
          <a:xfrm>
            <a:off x="1219200" y="1568351"/>
            <a:ext cx="441007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S-box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 따라 다른 회로가 사용됨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5B30AC-2ACC-D7EF-9E74-B2BDC478E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5" b="71857"/>
          <a:stretch/>
        </p:blipFill>
        <p:spPr>
          <a:xfrm>
            <a:off x="7108608" y="2144362"/>
            <a:ext cx="3629487" cy="991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430BA6-3328-6443-6739-0A1C4E9ED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75" r="52495" b="16993"/>
          <a:stretch/>
        </p:blipFill>
        <p:spPr>
          <a:xfrm>
            <a:off x="1335201" y="4283742"/>
            <a:ext cx="4171504" cy="1066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156D21-C80E-F259-D46F-6FDD14CD0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91" t="56675" r="-664" b="16993"/>
          <a:stretch/>
        </p:blipFill>
        <p:spPr>
          <a:xfrm>
            <a:off x="6881467" y="4283742"/>
            <a:ext cx="4247704" cy="10660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E67B58-0576-0366-83A6-F09F1C94C5DC}"/>
              </a:ext>
            </a:extLst>
          </p:cNvPr>
          <p:cNvSpPr txBox="1"/>
          <p:nvPr/>
        </p:nvSpPr>
        <p:spPr>
          <a:xfrm>
            <a:off x="1840334" y="3026852"/>
            <a:ext cx="326210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26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Pauli-X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C2B2B-827E-FA7C-C70A-B8D66EB89F8C}"/>
              </a:ext>
            </a:extLst>
          </p:cNvPr>
          <p:cNvSpPr txBox="1"/>
          <p:nvPr/>
        </p:nvSpPr>
        <p:spPr>
          <a:xfrm>
            <a:off x="7661058" y="3060354"/>
            <a:ext cx="326210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18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Pauli-X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9FA397-556E-3648-6E2D-142F3CD86865}"/>
                  </a:ext>
                </a:extLst>
              </p:cNvPr>
              <p:cNvSpPr txBox="1"/>
              <p:nvPr/>
            </p:nvSpPr>
            <p:spPr>
              <a:xfrm>
                <a:off x="1287884" y="3074066"/>
                <a:ext cx="5524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9FA397-556E-3648-6E2D-142F3CD86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84" y="3074066"/>
                <a:ext cx="552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57C4-0D3D-21CB-B716-E308F0CB418F}"/>
                  </a:ext>
                </a:extLst>
              </p:cNvPr>
              <p:cNvSpPr txBox="1"/>
              <p:nvPr/>
            </p:nvSpPr>
            <p:spPr>
              <a:xfrm>
                <a:off x="7089558" y="3134428"/>
                <a:ext cx="552450" cy="387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57C4-0D3D-21CB-B716-E308F0CB4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58" y="3134428"/>
                <a:ext cx="552450" cy="387222"/>
              </a:xfrm>
              <a:prstGeom prst="rect">
                <a:avLst/>
              </a:prstGeom>
              <a:blipFill>
                <a:blip r:embed="rId5"/>
                <a:stretch>
                  <a:fillRect r="-4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8DBE2E4-E298-18AB-2CBC-76BAB164536C}"/>
              </a:ext>
            </a:extLst>
          </p:cNvPr>
          <p:cNvSpPr txBox="1"/>
          <p:nvPr/>
        </p:nvSpPr>
        <p:spPr>
          <a:xfrm>
            <a:off x="1840334" y="5408137"/>
            <a:ext cx="326210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35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Pauli-X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200E8F-04EB-B70B-D608-6C74C80B8475}"/>
                  </a:ext>
                </a:extLst>
              </p:cNvPr>
              <p:cNvSpPr txBox="1"/>
              <p:nvPr/>
            </p:nvSpPr>
            <p:spPr>
              <a:xfrm>
                <a:off x="1287884" y="5455351"/>
                <a:ext cx="5524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200E8F-04EB-B70B-D608-6C74C80B8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84" y="5455351"/>
                <a:ext cx="55245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C30D3AE-2690-FB61-BF66-18BE97F70AC3}"/>
              </a:ext>
            </a:extLst>
          </p:cNvPr>
          <p:cNvSpPr txBox="1"/>
          <p:nvPr/>
        </p:nvSpPr>
        <p:spPr>
          <a:xfrm>
            <a:off x="7661058" y="5408137"/>
            <a:ext cx="326210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27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Pauli-X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800BC9-9420-E861-3D61-AD7CC4310355}"/>
                  </a:ext>
                </a:extLst>
              </p:cNvPr>
              <p:cNvSpPr txBox="1"/>
              <p:nvPr/>
            </p:nvSpPr>
            <p:spPr>
              <a:xfrm>
                <a:off x="7089558" y="5482211"/>
                <a:ext cx="552450" cy="387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ore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800BC9-9420-E861-3D61-AD7CC431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58" y="5482211"/>
                <a:ext cx="552450" cy="387222"/>
              </a:xfrm>
              <a:prstGeom prst="rect">
                <a:avLst/>
              </a:prstGeom>
              <a:blipFill>
                <a:blip r:embed="rId7"/>
                <a:stretch>
                  <a:fillRect r="-54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2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Quantum Circuits to Implement ARIA -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Substitution layer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51987A-08B9-BC38-A5E4-F6971DB15D4A}"/>
              </a:ext>
            </a:extLst>
          </p:cNvPr>
          <p:cNvSpPr txBox="1"/>
          <p:nvPr/>
        </p:nvSpPr>
        <p:spPr>
          <a:xfrm>
            <a:off x="814592" y="1088015"/>
            <a:ext cx="326210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3) </a:t>
            </a:r>
            <a:r>
              <a:rPr lang="en-US" altLang="ko-KR" sz="20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SubBytes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function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715902-2EA2-90EA-4502-107F11289D58}"/>
                  </a:ext>
                </a:extLst>
              </p:cNvPr>
              <p:cNvSpPr txBox="1"/>
              <p:nvPr/>
            </p:nvSpPr>
            <p:spPr>
              <a:xfrm>
                <a:off x="1219200" y="1568351"/>
                <a:ext cx="9277350" cy="471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SubBytes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함수는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가 같음  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715902-2EA2-90EA-4502-107F11289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68351"/>
                <a:ext cx="9277350" cy="471924"/>
              </a:xfrm>
              <a:prstGeom prst="rect">
                <a:avLst/>
              </a:prstGeom>
              <a:blipFill>
                <a:blip r:embed="rId3"/>
                <a:stretch>
                  <a:fillRect l="-526" b="-20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8DC59A5-C822-2952-D05F-71087BA04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58" y="2395496"/>
            <a:ext cx="10985168" cy="26337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94F26A-676C-EFD7-F4E6-B378102D0036}"/>
              </a:ext>
            </a:extLst>
          </p:cNvPr>
          <p:cNvSpPr/>
          <p:nvPr/>
        </p:nvSpPr>
        <p:spPr>
          <a:xfrm>
            <a:off x="1722329" y="3579641"/>
            <a:ext cx="266016" cy="26369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98046D-95B2-BC15-1BFA-759101C7CAA9}"/>
              </a:ext>
            </a:extLst>
          </p:cNvPr>
          <p:cNvSpPr/>
          <p:nvPr/>
        </p:nvSpPr>
        <p:spPr>
          <a:xfrm>
            <a:off x="1995490" y="4125741"/>
            <a:ext cx="266016" cy="26369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A07A1B-914E-078D-A9BF-B3F4D3775114}"/>
              </a:ext>
            </a:extLst>
          </p:cNvPr>
          <p:cNvSpPr txBox="1"/>
          <p:nvPr/>
        </p:nvSpPr>
        <p:spPr>
          <a:xfrm>
            <a:off x="947739" y="2079207"/>
            <a:ext cx="181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squaring circuit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745A55-4D7E-E79F-8E0F-11A048E26FE9}"/>
              </a:ext>
            </a:extLst>
          </p:cNvPr>
          <p:cNvCxnSpPr>
            <a:stCxn id="5" idx="0"/>
            <a:endCxn id="14" idx="2"/>
          </p:cNvCxnSpPr>
          <p:nvPr/>
        </p:nvCxnSpPr>
        <p:spPr>
          <a:xfrm flipV="1">
            <a:off x="1855337" y="2448539"/>
            <a:ext cx="0" cy="113110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FDCC3D-6B2C-809A-6773-7B55455526B3}"/>
              </a:ext>
            </a:extLst>
          </p:cNvPr>
          <p:cNvSpPr txBox="1"/>
          <p:nvPr/>
        </p:nvSpPr>
        <p:spPr>
          <a:xfrm>
            <a:off x="1219200" y="5104983"/>
            <a:ext cx="181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multiplier circuit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48C9A7-F5A3-BF7B-3C1E-29EC5A3B594C}"/>
              </a:ext>
            </a:extLst>
          </p:cNvPr>
          <p:cNvCxnSpPr>
            <a:cxnSpLocks/>
            <a:stCxn id="19" idx="0"/>
            <a:endCxn id="11" idx="2"/>
          </p:cNvCxnSpPr>
          <p:nvPr/>
        </p:nvCxnSpPr>
        <p:spPr>
          <a:xfrm flipV="1">
            <a:off x="2126798" y="4389439"/>
            <a:ext cx="1700" cy="715544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5BC5F3-F9C9-3772-818E-32DBB7B76F44}"/>
              </a:ext>
            </a:extLst>
          </p:cNvPr>
          <p:cNvSpPr/>
          <p:nvPr/>
        </p:nvSpPr>
        <p:spPr>
          <a:xfrm>
            <a:off x="2625725" y="3574880"/>
            <a:ext cx="107950" cy="17162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8D20A-1357-7020-1214-3B74D8A4BC8E}"/>
              </a:ext>
            </a:extLst>
          </p:cNvPr>
          <p:cNvSpPr txBox="1"/>
          <p:nvPr/>
        </p:nvSpPr>
        <p:spPr>
          <a:xfrm>
            <a:off x="2089572" y="3205548"/>
            <a:ext cx="1011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inverse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4D948C-D1C0-C2C7-C8A6-694729422CC8}"/>
              </a:ext>
            </a:extLst>
          </p:cNvPr>
          <p:cNvSpPr/>
          <p:nvPr/>
        </p:nvSpPr>
        <p:spPr>
          <a:xfrm>
            <a:off x="10613709" y="3014090"/>
            <a:ext cx="473389" cy="263698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D9ACDC-4889-0985-7D17-124BD9806114}"/>
              </a:ext>
            </a:extLst>
          </p:cNvPr>
          <p:cNvSpPr txBox="1"/>
          <p:nvPr/>
        </p:nvSpPr>
        <p:spPr>
          <a:xfrm>
            <a:off x="10530939" y="5061255"/>
            <a:ext cx="1489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보조큐비트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개 사용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C95C19-4C84-9CE4-F7F1-AD892FEB894B}"/>
              </a:ext>
            </a:extLst>
          </p:cNvPr>
          <p:cNvSpPr/>
          <p:nvPr/>
        </p:nvSpPr>
        <p:spPr>
          <a:xfrm>
            <a:off x="11202700" y="3602661"/>
            <a:ext cx="356939" cy="130906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252D3E-6ABD-4182-8282-AB7877C3C174}"/>
              </a:ext>
            </a:extLst>
          </p:cNvPr>
          <p:cNvSpPr txBox="1"/>
          <p:nvPr/>
        </p:nvSpPr>
        <p:spPr>
          <a:xfrm>
            <a:off x="4710993" y="5029200"/>
            <a:ext cx="2554113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      (inverse</a:t>
            </a:r>
            <a:r>
              <a:rPr lang="ko-KR" altLang="en-US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포함</a:t>
            </a:r>
            <a:r>
              <a:rPr lang="en-US" altLang="ko-KR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srgbClr val="00B05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squaring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33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번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schemeClr val="accent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multiplier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7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번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큐비트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40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필요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CC4DB2-EC82-DF6A-5BD4-F866EDDC399E}"/>
              </a:ext>
            </a:extLst>
          </p:cNvPr>
          <p:cNvSpPr txBox="1"/>
          <p:nvPr/>
        </p:nvSpPr>
        <p:spPr>
          <a:xfrm>
            <a:off x="179053" y="2434428"/>
            <a:ext cx="905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16234-5759-56EA-7D20-032C8FE92BA6}"/>
              </a:ext>
            </a:extLst>
          </p:cNvPr>
          <p:cNvSpPr txBox="1"/>
          <p:nvPr/>
        </p:nvSpPr>
        <p:spPr>
          <a:xfrm>
            <a:off x="153512" y="2935383"/>
            <a:ext cx="905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25BEB93-2098-3DEF-9BC2-6CD913FFAF61}"/>
              </a:ext>
            </a:extLst>
          </p:cNvPr>
          <p:cNvSpPr/>
          <p:nvPr/>
        </p:nvSpPr>
        <p:spPr>
          <a:xfrm>
            <a:off x="4133849" y="4949460"/>
            <a:ext cx="3924299" cy="40011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97B3F2-D701-1177-07D7-448EA972BFAD}"/>
              </a:ext>
            </a:extLst>
          </p:cNvPr>
          <p:cNvSpPr/>
          <p:nvPr/>
        </p:nvSpPr>
        <p:spPr>
          <a:xfrm>
            <a:off x="7555945" y="1177246"/>
            <a:ext cx="2230790" cy="40011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86D393-49CF-6590-4597-C2836D612667}"/>
              </a:ext>
            </a:extLst>
          </p:cNvPr>
          <p:cNvSpPr/>
          <p:nvPr/>
        </p:nvSpPr>
        <p:spPr>
          <a:xfrm>
            <a:off x="7529374" y="3023113"/>
            <a:ext cx="2230790" cy="40011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9F6652B-812C-F49F-8591-A515F9392243}"/>
              </a:ext>
            </a:extLst>
          </p:cNvPr>
          <p:cNvSpPr/>
          <p:nvPr/>
        </p:nvSpPr>
        <p:spPr>
          <a:xfrm>
            <a:off x="498600" y="3071125"/>
            <a:ext cx="2104344" cy="40011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2E3EFF-2E09-390C-B7D2-17806F30DF1A}"/>
              </a:ext>
            </a:extLst>
          </p:cNvPr>
          <p:cNvSpPr/>
          <p:nvPr/>
        </p:nvSpPr>
        <p:spPr>
          <a:xfrm>
            <a:off x="455260" y="1187068"/>
            <a:ext cx="2104344" cy="40011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Quantum Circuits to Implement ARIA -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Substitution layer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51987A-08B9-BC38-A5E4-F6971DB15D4A}"/>
                  </a:ext>
                </a:extLst>
              </p:cNvPr>
              <p:cNvSpPr txBox="1"/>
              <p:nvPr/>
            </p:nvSpPr>
            <p:spPr>
              <a:xfrm>
                <a:off x="411920" y="1197007"/>
                <a:ext cx="214768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ore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양자 게이트 수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51987A-08B9-BC38-A5E4-F6971DB15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97007"/>
                <a:ext cx="2147684" cy="400110"/>
              </a:xfrm>
              <a:prstGeom prst="rect">
                <a:avLst/>
              </a:prstGeom>
              <a:blipFill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2CB746-3D32-62F3-E770-6D56D23DC616}"/>
                  </a:ext>
                </a:extLst>
              </p:cNvPr>
              <p:cNvSpPr txBox="1"/>
              <p:nvPr/>
            </p:nvSpPr>
            <p:spPr>
              <a:xfrm>
                <a:off x="411920" y="1592900"/>
                <a:ext cx="7100685" cy="134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Toffoli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게이트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: 64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곱셈기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번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x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7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ore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7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번 사용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= 448</a:t>
                </a:r>
              </a:p>
              <a:p>
                <a:pPr marL="285750" marR="0" lvl="0" indent="-2857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CNOT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게이트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: 12 x 33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제곱기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+ 21 x 7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곱셈기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+ 26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아핀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변환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= 569</a:t>
                </a:r>
                <a:endParaRPr lang="en-US" altLang="ko-KR" sz="16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285750" marR="0" lvl="0" indent="-2857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Pauli-X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게이트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: 4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아핀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변환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2CB746-3D32-62F3-E770-6D56D23D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592900"/>
                <a:ext cx="7100685" cy="1346522"/>
              </a:xfrm>
              <a:prstGeom prst="rect">
                <a:avLst/>
              </a:prstGeom>
              <a:blipFill>
                <a:blip r:embed="rId4"/>
                <a:stretch>
                  <a:fillRect l="-687" r="-172" b="-3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C03089-7297-FFE0-EE41-578352054D1D}"/>
                  </a:ext>
                </a:extLst>
              </p:cNvPr>
              <p:cNvSpPr txBox="1"/>
              <p:nvPr/>
            </p:nvSpPr>
            <p:spPr>
              <a:xfrm>
                <a:off x="455260" y="3071125"/>
                <a:ext cx="214768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ore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양자 게이트 수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C03089-7297-FFE0-EE41-578352054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0" y="3071125"/>
                <a:ext cx="2147684" cy="400110"/>
              </a:xfrm>
              <a:prstGeom prst="rect">
                <a:avLst/>
              </a:prstGeom>
              <a:blipFill>
                <a:blip r:embed="rId5"/>
                <a:stretch>
                  <a:fillRect t="-7692" r="-284" b="-2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FF054E-FB5C-2442-2668-74268D8DFCD5}"/>
              </a:ext>
            </a:extLst>
          </p:cNvPr>
          <p:cNvSpPr txBox="1"/>
          <p:nvPr/>
        </p:nvSpPr>
        <p:spPr>
          <a:xfrm>
            <a:off x="411921" y="3471235"/>
            <a:ext cx="4617280" cy="134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Toffoli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448</a:t>
            </a: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543 + 35 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아핀</a:t>
            </a:r>
            <a:r>
              <a:rPr lang="ko-KR" altLang="en-US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변환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= 578</a:t>
            </a:r>
            <a:endParaRPr lang="en-US" altLang="ko-KR" sz="16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Pauli-X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4 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아핀</a:t>
            </a:r>
            <a:r>
              <a:rPr lang="ko-KR" altLang="en-US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변환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864E5B-060D-7E06-BC3F-E0A41A863429}"/>
                  </a:ext>
                </a:extLst>
              </p:cNvPr>
              <p:cNvSpPr txBox="1"/>
              <p:nvPr/>
            </p:nvSpPr>
            <p:spPr>
              <a:xfrm>
                <a:off x="7307411" y="1182149"/>
                <a:ext cx="2738641" cy="419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ore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ore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양자 게이트 수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864E5B-060D-7E06-BC3F-E0A41A86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11" y="1182149"/>
                <a:ext cx="2738641" cy="419987"/>
              </a:xfrm>
              <a:prstGeom prst="rect">
                <a:avLst/>
              </a:prstGeom>
              <a:blipFill>
                <a:blip r:embed="rId6"/>
                <a:stretch>
                  <a:fillRect t="-2899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006D04D-3250-82BB-C8A7-F5C5DAB3B9A2}"/>
              </a:ext>
            </a:extLst>
          </p:cNvPr>
          <p:cNvSpPr txBox="1"/>
          <p:nvPr/>
        </p:nvSpPr>
        <p:spPr>
          <a:xfrm>
            <a:off x="7512605" y="1592900"/>
            <a:ext cx="4391025" cy="134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Toffoli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448</a:t>
            </a: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543 + 18 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아핀</a:t>
            </a:r>
            <a:r>
              <a:rPr lang="ko-KR" altLang="en-US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변환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= 561</a:t>
            </a:r>
            <a:endParaRPr lang="en-US" altLang="ko-KR" sz="16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Pauli-X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4 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아핀</a:t>
            </a:r>
            <a:r>
              <a:rPr lang="ko-KR" altLang="en-US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변환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4DD7E1-388B-DA0C-0545-184034648AAA}"/>
                  </a:ext>
                </a:extLst>
              </p:cNvPr>
              <p:cNvSpPr txBox="1"/>
              <p:nvPr/>
            </p:nvSpPr>
            <p:spPr>
              <a:xfrm>
                <a:off x="7381396" y="3029422"/>
                <a:ext cx="2526746" cy="419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ore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ore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양자 게이트 수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4DD7E1-388B-DA0C-0545-184034648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96" y="3029422"/>
                <a:ext cx="2526746" cy="419987"/>
              </a:xfrm>
              <a:prstGeom prst="rect">
                <a:avLst/>
              </a:prstGeom>
              <a:blipFill>
                <a:blip r:embed="rId7"/>
                <a:stretch>
                  <a:fillRect t="-2899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13E3C4A-BF45-133C-5928-DB633F288415}"/>
              </a:ext>
            </a:extLst>
          </p:cNvPr>
          <p:cNvSpPr txBox="1"/>
          <p:nvPr/>
        </p:nvSpPr>
        <p:spPr>
          <a:xfrm>
            <a:off x="7512605" y="3472820"/>
            <a:ext cx="4617280" cy="134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Toffoli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448</a:t>
            </a: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543 + 27 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아핀</a:t>
            </a:r>
            <a:r>
              <a:rPr lang="ko-KR" altLang="en-US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변환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= 570</a:t>
            </a:r>
            <a:endParaRPr lang="en-US" altLang="ko-KR" sz="16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Pauli-X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4 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아핀</a:t>
            </a:r>
            <a:r>
              <a:rPr lang="ko-KR" altLang="en-US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변환</a:t>
            </a:r>
            <a:r>
              <a:rPr lang="en-US" altLang="ko-KR" sz="1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B1B2CD-11B7-6C8F-AFAB-208FAB192F9C}"/>
              </a:ext>
            </a:extLst>
          </p:cNvPr>
          <p:cNvSpPr txBox="1"/>
          <p:nvPr/>
        </p:nvSpPr>
        <p:spPr>
          <a:xfrm>
            <a:off x="4133850" y="4949460"/>
            <a:ext cx="3924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substitution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layer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양자 게이트 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3F7A14-00B5-E3D1-6C45-F6B7B723413F}"/>
              </a:ext>
            </a:extLst>
          </p:cNvPr>
          <p:cNvSpPr txBox="1"/>
          <p:nvPr/>
        </p:nvSpPr>
        <p:spPr>
          <a:xfrm>
            <a:off x="3571534" y="5369359"/>
            <a:ext cx="650088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Toffoli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448 x (4 x 4) = 7,618</a:t>
            </a: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(569 + 561 + 578 + 570)  x 4 = 9,112</a:t>
            </a:r>
            <a:endParaRPr lang="en-US" altLang="ko-KR" sz="16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Pauli-X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4 x (4 x 4) = 64</a:t>
            </a:r>
          </a:p>
        </p:txBody>
      </p:sp>
    </p:spTree>
    <p:extLst>
      <p:ext uri="{BB962C8B-B14F-4D97-AF65-F5344CB8AC3E}">
        <p14:creationId xmlns:p14="http://schemas.microsoft.com/office/powerpoint/2010/main" val="4020787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Quantum Circuits to Implement ARIA -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Diffusion layer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5902-2EA2-90EA-4502-107F11289D58}"/>
              </a:ext>
            </a:extLst>
          </p:cNvPr>
          <p:cNvSpPr txBox="1"/>
          <p:nvPr/>
        </p:nvSpPr>
        <p:spPr>
          <a:xfrm>
            <a:off x="757711" y="5169656"/>
            <a:ext cx="4407117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 decomposition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사용함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CE4526-E90A-3056-A76B-20652AE8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76" y="1794222"/>
            <a:ext cx="4687677" cy="3269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F12090-7D20-D416-F218-E4DF010479B7}"/>
              </a:ext>
            </a:extLst>
          </p:cNvPr>
          <p:cNvSpPr txBox="1"/>
          <p:nvPr/>
        </p:nvSpPr>
        <p:spPr>
          <a:xfrm>
            <a:off x="757711" y="1216420"/>
            <a:ext cx="545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16 x 16 matrix → 128 x 128 matrix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변환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72916-2920-CDE9-48D8-CE03486E046A}"/>
              </a:ext>
            </a:extLst>
          </p:cNvPr>
          <p:cNvSpPr txBox="1"/>
          <p:nvPr/>
        </p:nvSpPr>
        <p:spPr>
          <a:xfrm>
            <a:off x="1053476" y="5641580"/>
            <a:ext cx="326210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768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depth: 26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6918DB-A88B-D199-F02F-BE3DA2D1C419}"/>
                  </a:ext>
                </a:extLst>
              </p:cNvPr>
              <p:cNvSpPr txBox="1"/>
              <p:nvPr/>
            </p:nvSpPr>
            <p:spPr>
              <a:xfrm>
                <a:off x="7579968" y="1899903"/>
                <a:ext cx="2202207" cy="16223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6918DB-A88B-D199-F02F-BE3DA2D1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968" y="1899903"/>
                <a:ext cx="2202207" cy="1622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96AEAA-0DC2-1553-F7A8-8918990612A7}"/>
                  </a:ext>
                </a:extLst>
              </p:cNvPr>
              <p:cNvSpPr txBox="1"/>
              <p:nvPr/>
            </p:nvSpPr>
            <p:spPr>
              <a:xfrm>
                <a:off x="7579968" y="3829981"/>
                <a:ext cx="2202207" cy="16223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96AEAA-0DC2-1553-F7A8-891899061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968" y="3829981"/>
                <a:ext cx="2202207" cy="16223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C76082B-6A5F-DF8B-4304-F71BA441BFC0}"/>
              </a:ext>
            </a:extLst>
          </p:cNvPr>
          <p:cNvSpPr txBox="1"/>
          <p:nvPr/>
        </p:nvSpPr>
        <p:spPr>
          <a:xfrm>
            <a:off x="6606061" y="2515785"/>
            <a:ext cx="840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0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이면 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7A3A2-D9D7-272E-FB2B-F6F2D65957FD}"/>
              </a:ext>
            </a:extLst>
          </p:cNvPr>
          <p:cNvSpPr txBox="1"/>
          <p:nvPr/>
        </p:nvSpPr>
        <p:spPr>
          <a:xfrm>
            <a:off x="6606060" y="4409800"/>
            <a:ext cx="840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이면 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C5A8F40-0248-8548-EE10-D8C212723092}"/>
              </a:ext>
            </a:extLst>
          </p:cNvPr>
          <p:cNvCxnSpPr>
            <a:cxnSpLocks/>
            <a:stCxn id="17" idx="1"/>
            <a:endCxn id="18" idx="1"/>
          </p:cNvCxnSpPr>
          <p:nvPr/>
        </p:nvCxnSpPr>
        <p:spPr>
          <a:xfrm rot="10800000" flipV="1">
            <a:off x="6606061" y="2700450"/>
            <a:ext cx="1" cy="1894015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23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1E5ABFE-41DC-D3A1-544D-CE8F2D06B1DC}"/>
              </a:ext>
            </a:extLst>
          </p:cNvPr>
          <p:cNvSpPr/>
          <p:nvPr/>
        </p:nvSpPr>
        <p:spPr>
          <a:xfrm>
            <a:off x="2447922" y="4512730"/>
            <a:ext cx="3002994" cy="40011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Quantum Circuits to Implement ARIA –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Add Round Key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70107-2FD3-4D01-A15A-EE6AC084D765}"/>
              </a:ext>
            </a:extLst>
          </p:cNvPr>
          <p:cNvSpPr txBox="1"/>
          <p:nvPr/>
        </p:nvSpPr>
        <p:spPr>
          <a:xfrm>
            <a:off x="2529361" y="1466264"/>
            <a:ext cx="7595714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128-bit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의 라운드키를 현재 상태와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XOR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함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XOR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구현에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게이트가 사용됨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번 연산할 때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128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개의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게이트가 사용됨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128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개의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게이트를 병렬로 실행할 수 있기 때문에 회로의 깊이는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첫번째 라운드 전에는 초기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ARK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연산이 적용됨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마지막 라운드에서는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DL(Diffusion Layer)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대신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ARK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연산이 적용됨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DBB02-6244-1041-BC3E-2797E2F55A01}"/>
              </a:ext>
            </a:extLst>
          </p:cNvPr>
          <p:cNvSpPr txBox="1"/>
          <p:nvPr/>
        </p:nvSpPr>
        <p:spPr>
          <a:xfrm>
            <a:off x="2529361" y="4913426"/>
            <a:ext cx="759571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Toffoli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7,618</a:t>
            </a: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128(ARK) + 9,112(SL) + 768(DL) = 10,008</a:t>
            </a:r>
            <a:endParaRPr lang="en-US" altLang="ko-KR" sz="16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Pauli-X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16B1C-64A1-74D0-8F2C-A341FBF40EE2}"/>
              </a:ext>
            </a:extLst>
          </p:cNvPr>
          <p:cNvSpPr txBox="1"/>
          <p:nvPr/>
        </p:nvSpPr>
        <p:spPr>
          <a:xfrm>
            <a:off x="2447922" y="4513316"/>
            <a:ext cx="3002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1</a:t>
            </a:r>
            <a:r>
              <a:rPr lang="ko-KR" altLang="en-US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라운드 양자 게이트 수</a:t>
            </a:r>
          </a:p>
        </p:txBody>
      </p:sp>
    </p:spTree>
    <p:extLst>
      <p:ext uri="{BB962C8B-B14F-4D97-AF65-F5344CB8AC3E}">
        <p14:creationId xmlns:p14="http://schemas.microsoft.com/office/powerpoint/2010/main" val="714229721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</TotalTime>
  <Words>1046</Words>
  <Application>Microsoft Office PowerPoint</Application>
  <PresentationFormat>와이드스크린</PresentationFormat>
  <Paragraphs>164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서울남산체 B</vt:lpstr>
      <vt:lpstr>서울남산체 EB</vt:lpstr>
      <vt:lpstr>서울남산체 M</vt:lpstr>
      <vt:lpstr>Arial</vt:lpstr>
      <vt:lpstr>Cambria Math</vt:lpstr>
      <vt:lpstr>제목 테마</vt:lpstr>
      <vt:lpstr>논문 리뷰</vt:lpstr>
      <vt:lpstr>1. Quantum Circuits to Implement ARIA - Substitution layer</vt:lpstr>
      <vt:lpstr>1. Quantum Circuits to Implement ARIA - Substitution layer</vt:lpstr>
      <vt:lpstr>1. Quantum Circuits to Implement ARIA - Substitution layer</vt:lpstr>
      <vt:lpstr>1. Quantum Circuits to Implement ARIA - Substitution layer</vt:lpstr>
      <vt:lpstr>1. Quantum Circuits to Implement ARIA - Substitution layer</vt:lpstr>
      <vt:lpstr>1. Quantum Circuits to Implement ARIA - Substitution layer</vt:lpstr>
      <vt:lpstr>1. Quantum Circuits to Implement ARIA - Diffusion layer</vt:lpstr>
      <vt:lpstr>1. Quantum Circuits to Implement ARIA – Add Round Key</vt:lpstr>
      <vt:lpstr>1. Quantum Circuits to Implement ARIA – Key Schedule</vt:lpstr>
      <vt:lpstr>2. Resource Estimates: Reversible ARIA Implementation</vt:lpstr>
      <vt:lpstr>2. Resource Estimates: Reversible ARIA Implementation</vt:lpstr>
      <vt:lpstr>3. Grover Oracle and Key Search Resource Estimates</vt:lpstr>
      <vt:lpstr>3. Grover Oracle and Key Search Resource Estimates</vt:lpstr>
      <vt:lpstr>4. Cost Comparison of ARIA and AES</vt:lpstr>
      <vt:lpstr>5. Conclusion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165</cp:revision>
  <dcterms:created xsi:type="dcterms:W3CDTF">2019-03-05T04:29:07Z</dcterms:created>
  <dcterms:modified xsi:type="dcterms:W3CDTF">2023-01-30T06:51:33Z</dcterms:modified>
</cp:coreProperties>
</file>